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1324-FCBB-4CE4-B855-7330CFA6B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5207-9388-4D3E-8294-B88D896B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71BB-1F01-430D-9D63-086E5AA66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 OF IRIDOCYCLITIS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DR. VIVEKANAND U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FF00"/>
                </a:solidFill>
              </a:rPr>
              <a:t>ANATOMIC CLASSIFICATION</a:t>
            </a:r>
          </a:p>
        </p:txBody>
      </p:sp>
      <p:sp>
        <p:nvSpPr>
          <p:cNvPr id="30723" name="Rectangle 31"/>
          <p:cNvSpPr>
            <a:spLocks noGrp="1" noChangeArrowheads="1"/>
          </p:cNvSpPr>
          <p:nvPr>
            <p:ph idx="1"/>
          </p:nvPr>
        </p:nvSpPr>
        <p:spPr>
          <a:xfrm>
            <a:off x="2438400" y="6019800"/>
            <a:ext cx="42672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>
                <a:latin typeface="Times New Roman" pitchFamily="18" charset="0"/>
              </a:rPr>
              <a:t>Panuveitis</a:t>
            </a:r>
          </a:p>
        </p:txBody>
      </p:sp>
      <p:pic>
        <p:nvPicPr>
          <p:cNvPr id="30724" name="Picture 32" descr="G_classify"/>
          <p:cNvPicPr>
            <a:picLocks noChangeAspect="1" noChangeArrowheads="1"/>
          </p:cNvPicPr>
          <p:nvPr/>
        </p:nvPicPr>
        <p:blipFill>
          <a:blip r:embed="rId2"/>
          <a:srcRect l="3362" t="1349" r="2521" b="25784"/>
          <a:stretch>
            <a:fillRect/>
          </a:stretch>
        </p:blipFill>
        <p:spPr bwMode="auto">
          <a:xfrm>
            <a:off x="381000" y="1295400"/>
            <a:ext cx="8534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33"/>
          <p:cNvSpPr>
            <a:spLocks noChangeShapeType="1"/>
          </p:cNvSpPr>
          <p:nvPr/>
        </p:nvSpPr>
        <p:spPr bwMode="auto">
          <a:xfrm flipH="1">
            <a:off x="1752600" y="5562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6" name="Line 34"/>
          <p:cNvSpPr>
            <a:spLocks noChangeShapeType="1"/>
          </p:cNvSpPr>
          <p:nvPr/>
        </p:nvSpPr>
        <p:spPr bwMode="auto">
          <a:xfrm>
            <a:off x="4724400" y="5562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7" name="Line 35"/>
          <p:cNvSpPr>
            <a:spLocks noChangeShapeType="1"/>
          </p:cNvSpPr>
          <p:nvPr/>
        </p:nvSpPr>
        <p:spPr bwMode="auto">
          <a:xfrm>
            <a:off x="45720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175" y="76200"/>
            <a:ext cx="7794625" cy="1143000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</a:rPr>
              <a:t>The SUN Working Group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Anatomic Classification of Uveitis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 flipH="1">
            <a:off x="762000" y="1676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2438400" y="1676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       </a:t>
            </a:r>
          </a:p>
        </p:txBody>
      </p:sp>
      <p:graphicFrame>
        <p:nvGraphicFramePr>
          <p:cNvPr id="73800" name="Group 72"/>
          <p:cNvGraphicFramePr>
            <a:graphicFrameLocks noGrp="1"/>
          </p:cNvGraphicFramePr>
          <p:nvPr/>
        </p:nvGraphicFramePr>
        <p:xfrm>
          <a:off x="304800" y="1295400"/>
          <a:ext cx="8610600" cy="5392738"/>
        </p:xfrm>
        <a:graphic>
          <a:graphicData uri="http://schemas.openxmlformats.org/drawingml/2006/table">
            <a:tbl>
              <a:tblPr/>
              <a:tblGrid>
                <a:gridCol w="2286000"/>
                <a:gridCol w="3200400"/>
                <a:gridCol w="3124200"/>
              </a:tblGrid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Primary site of inflammation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uveitis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chamber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Iritis, Iridocyclitis, anterior cyclitis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Intermediate uveitis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Vitreous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planitis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Posterior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Hyalitis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 uveitis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Retina or choroid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Choroiditis (Focal, multifocal or diffuse)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Chorioretinitis,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Retinochoroiditis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Retinitis,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Neuroretinitis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Panuveitis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AC, Vitreous, Choroid or Retina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>
                <a:latin typeface="Times New Roman" pitchFamily="18" charset="0"/>
              </a:rPr>
              <a:t>The SUN Working Group </a:t>
            </a:r>
            <a:br>
              <a:rPr sz="3600">
                <a:latin typeface="Times New Roman" pitchFamily="18" charset="0"/>
              </a:rPr>
            </a:br>
            <a:r>
              <a:rPr sz="3600">
                <a:latin typeface="Times New Roman" pitchFamily="18" charset="0"/>
              </a:rPr>
              <a:t>Descriptors of Uveitis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990000"/>
                </a:solidFill>
                <a:latin typeface="Times New Roman" pitchFamily="18" charset="0"/>
              </a:rPr>
              <a:t>Onset    </a:t>
            </a:r>
            <a:r>
              <a:rPr lang="en-US" sz="4000" smtClean="0">
                <a:latin typeface="Times New Roman" pitchFamily="18" charset="0"/>
              </a:rPr>
              <a:t>                  </a:t>
            </a:r>
          </a:p>
          <a:p>
            <a:pPr lvl="1"/>
            <a:r>
              <a:rPr lang="en-US" sz="3600" smtClean="0">
                <a:latin typeface="Times New Roman" pitchFamily="18" charset="0"/>
              </a:rPr>
              <a:t>Sudden</a:t>
            </a:r>
          </a:p>
          <a:p>
            <a:pPr lvl="1"/>
            <a:r>
              <a:rPr lang="en-US" sz="3600" smtClean="0">
                <a:latin typeface="Times New Roman" pitchFamily="18" charset="0"/>
              </a:rPr>
              <a:t>Insidious </a:t>
            </a:r>
          </a:p>
          <a:p>
            <a:r>
              <a:rPr lang="en-US" sz="4000" smtClean="0">
                <a:solidFill>
                  <a:srgbClr val="990000"/>
                </a:solidFill>
                <a:latin typeface="Times New Roman" pitchFamily="18" charset="0"/>
              </a:rPr>
              <a:t>Duration </a:t>
            </a:r>
            <a:r>
              <a:rPr lang="en-US" sz="4000" smtClean="0">
                <a:latin typeface="Times New Roman" pitchFamily="18" charset="0"/>
              </a:rPr>
              <a:t>               </a:t>
            </a:r>
          </a:p>
          <a:p>
            <a:pPr lvl="1"/>
            <a:r>
              <a:rPr lang="en-US" sz="3600" smtClean="0">
                <a:latin typeface="Times New Roman" pitchFamily="18" charset="0"/>
              </a:rPr>
              <a:t>Limited      </a:t>
            </a:r>
            <a:r>
              <a:rPr lang="en-US" sz="3600" u="sng" smtClean="0">
                <a:latin typeface="Times New Roman" pitchFamily="18" charset="0"/>
              </a:rPr>
              <a:t>&lt;</a:t>
            </a:r>
            <a:r>
              <a:rPr lang="en-US" sz="3600" smtClean="0">
                <a:latin typeface="Times New Roman" pitchFamily="18" charset="0"/>
              </a:rPr>
              <a:t>3 months duration</a:t>
            </a:r>
          </a:p>
          <a:p>
            <a:pPr lvl="1"/>
            <a:r>
              <a:rPr lang="en-US" sz="3600" smtClean="0">
                <a:latin typeface="Times New Roman" pitchFamily="18" charset="0"/>
              </a:rPr>
              <a:t>Persistent   &gt;3 months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>
                <a:latin typeface="Times New Roman" pitchFamily="18" charset="0"/>
              </a:rPr>
              <a:t>The SUN Working Group </a:t>
            </a:r>
            <a:br>
              <a:rPr sz="3600">
                <a:latin typeface="Times New Roman" pitchFamily="18" charset="0"/>
              </a:rPr>
            </a:br>
            <a:r>
              <a:rPr sz="3600">
                <a:latin typeface="Times New Roman" pitchFamily="18" charset="0"/>
              </a:rPr>
              <a:t>Descriptors of Uveitis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>
                <a:solidFill>
                  <a:srgbClr val="00FF00"/>
                </a:solidFill>
                <a:latin typeface="Times New Roman" pitchFamily="18" charset="0"/>
              </a:rPr>
              <a:t>Course </a:t>
            </a:r>
            <a:r>
              <a:rPr lang="en-US" sz="240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       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Acute </a:t>
            </a:r>
          </a:p>
          <a:p>
            <a:pPr lvl="2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Times New Roman" pitchFamily="18" charset="0"/>
              </a:rPr>
              <a:t>Episodes characterized by sudden onset &amp; limited duration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Recurrent  </a:t>
            </a:r>
            <a:r>
              <a:rPr lang="en-US" smtClean="0">
                <a:latin typeface="Times New Roman" pitchFamily="18" charset="0"/>
              </a:rPr>
              <a:t>    </a:t>
            </a:r>
          </a:p>
          <a:p>
            <a:pPr lvl="2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Times New Roman" pitchFamily="18" charset="0"/>
              </a:rPr>
              <a:t>Repeated episodes separated by periods of inactivity without Rx </a:t>
            </a:r>
            <a:r>
              <a:rPr lang="en-US" u="sng" smtClean="0">
                <a:latin typeface="Times New Roman" pitchFamily="18" charset="0"/>
              </a:rPr>
              <a:t>&gt;</a:t>
            </a:r>
            <a:r>
              <a:rPr lang="en-US" smtClean="0">
                <a:latin typeface="Times New Roman" pitchFamily="18" charset="0"/>
              </a:rPr>
              <a:t> 3 months in duration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Chronic</a:t>
            </a:r>
          </a:p>
          <a:p>
            <a:pPr lvl="2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Times New Roman" pitchFamily="18" charset="0"/>
              </a:rPr>
              <a:t>Persistent uveitis with relapse in &lt; 3 months after discontinuing treatment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35088" y="25908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IN" sz="2000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181600"/>
            <a:ext cx="6629400" cy="1219200"/>
          </a:xfrm>
        </p:spPr>
        <p:txBody>
          <a:bodyPr/>
          <a:lstStyle/>
          <a:p>
            <a:r>
              <a:rPr lang="en-US" sz="3600" smtClean="0">
                <a:solidFill>
                  <a:schemeClr val="hlink"/>
                </a:solidFill>
                <a:latin typeface="Times New Roman" pitchFamily="18" charset="0"/>
              </a:rPr>
              <a:t>Acute</a:t>
            </a:r>
            <a:r>
              <a:rPr lang="en-US" sz="3600" smtClean="0">
                <a:latin typeface="Times New Roman" pitchFamily="18" charset="0"/>
              </a:rPr>
              <a:t> non granulomatous </a:t>
            </a:r>
            <a:r>
              <a:rPr lang="en-US" sz="3600" smtClean="0">
                <a:solidFill>
                  <a:srgbClr val="FF9933"/>
                </a:solidFill>
                <a:latin typeface="Times New Roman" pitchFamily="18" charset="0"/>
              </a:rPr>
              <a:t>anterior uveitis</a:t>
            </a:r>
            <a:r>
              <a:rPr lang="en-US" sz="3600" smtClean="0"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33CC"/>
                </a:solidFill>
                <a:latin typeface="Times New Roman" pitchFamily="18" charset="0"/>
              </a:rPr>
              <a:t>due to collagen disease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2368550" y="1958975"/>
          <a:ext cx="4406900" cy="2938463"/>
        </p:xfrm>
        <a:graphic>
          <a:graphicData uri="http://schemas.openxmlformats.org/presentationml/2006/ole">
            <p:oleObj spid="_x0000_s3074" name="Slide" r:id="rId3" imgW="4711680" imgH="3141720" progId="PowerPoint.Slide.8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05000" y="838200"/>
            <a:ext cx="5343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</a:rPr>
              <a:t>COMPLETE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Symptoms of Anterior uveitis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46313"/>
            <a:ext cx="3922713" cy="36972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smtClean="0">
                <a:latin typeface="Times New Roman" pitchFamily="18" charset="0"/>
              </a:rPr>
              <a:t>Pain</a:t>
            </a:r>
          </a:p>
          <a:p>
            <a:pPr>
              <a:lnSpc>
                <a:spcPct val="70000"/>
              </a:lnSpc>
            </a:pPr>
            <a:endParaRPr lang="en-US" sz="28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 smtClean="0">
                <a:latin typeface="Times New Roman" pitchFamily="18" charset="0"/>
              </a:rPr>
              <a:t>Redness</a:t>
            </a:r>
          </a:p>
          <a:p>
            <a:pPr>
              <a:lnSpc>
                <a:spcPct val="70000"/>
              </a:lnSpc>
            </a:pPr>
            <a:endParaRPr lang="en-US" sz="28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 smtClean="0">
                <a:latin typeface="Times New Roman" pitchFamily="18" charset="0"/>
              </a:rPr>
              <a:t>Photophobia</a:t>
            </a:r>
          </a:p>
          <a:p>
            <a:pPr>
              <a:lnSpc>
                <a:spcPct val="70000"/>
              </a:lnSpc>
            </a:pPr>
            <a:endParaRPr lang="en-US" sz="28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 smtClean="0">
                <a:latin typeface="Times New Roman" pitchFamily="18" charset="0"/>
              </a:rPr>
              <a:t>Dimness of vision</a:t>
            </a:r>
          </a:p>
          <a:p>
            <a:pPr>
              <a:lnSpc>
                <a:spcPct val="70000"/>
              </a:lnSpc>
            </a:pPr>
            <a:endParaRPr lang="en-US" sz="28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 smtClean="0">
                <a:latin typeface="Times New Roman" pitchFamily="18" charset="0"/>
              </a:rPr>
              <a:t>Lacrimation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3617912" cy="1314450"/>
          </a:xfrm>
        </p:spPr>
        <p:txBody>
          <a:bodyPr/>
          <a:lstStyle/>
          <a:p>
            <a:r>
              <a:rPr lang="en-US" sz="4000" smtClean="0">
                <a:latin typeface="Times New Roman" pitchFamily="18" charset="0"/>
              </a:rPr>
              <a:t>Signs of anterior uveitis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3657600" cy="45720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2400" smtClean="0">
                <a:solidFill>
                  <a:srgbClr val="990000"/>
                </a:solidFill>
                <a:latin typeface="Times New Roman" pitchFamily="18" charset="0"/>
              </a:rPr>
              <a:t>CONJ - </a:t>
            </a:r>
            <a:r>
              <a:rPr lang="en-US" sz="2400" smtClean="0">
                <a:latin typeface="Times New Roman" pitchFamily="18" charset="0"/>
              </a:rPr>
              <a:t>CCC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400" smtClean="0">
                <a:solidFill>
                  <a:srgbClr val="990000"/>
                </a:solidFill>
                <a:latin typeface="Times New Roman" pitchFamily="18" charset="0"/>
              </a:rPr>
              <a:t>CORNEA -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</a:rPr>
              <a:t>Keratic precipitates</a:t>
            </a:r>
            <a:r>
              <a:rPr lang="en-US" sz="2400" smtClean="0">
                <a:latin typeface="Times New Roman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400" smtClean="0">
                <a:latin typeface="Times New Roman" pitchFamily="18" charset="0"/>
              </a:rPr>
              <a:t>Fine</a:t>
            </a:r>
          </a:p>
          <a:p>
            <a:pPr>
              <a:lnSpc>
                <a:spcPct val="140000"/>
              </a:lnSpc>
            </a:pPr>
            <a:r>
              <a:rPr lang="en-US" sz="2400" smtClean="0">
                <a:latin typeface="Times New Roman" pitchFamily="18" charset="0"/>
              </a:rPr>
              <a:t>Mutton fat</a:t>
            </a:r>
          </a:p>
          <a:p>
            <a:pPr>
              <a:lnSpc>
                <a:spcPct val="140000"/>
              </a:lnSpc>
            </a:pPr>
            <a:r>
              <a:rPr lang="en-US" sz="2400" smtClean="0">
                <a:latin typeface="Times New Roman" pitchFamily="18" charset="0"/>
              </a:rPr>
              <a:t>Fresh</a:t>
            </a:r>
          </a:p>
          <a:p>
            <a:pPr>
              <a:lnSpc>
                <a:spcPct val="140000"/>
              </a:lnSpc>
            </a:pPr>
            <a:r>
              <a:rPr lang="en-US" sz="2400" smtClean="0">
                <a:latin typeface="Times New Roman" pitchFamily="18" charset="0"/>
              </a:rPr>
              <a:t>Old </a:t>
            </a:r>
          </a:p>
        </p:txBody>
      </p:sp>
      <p:graphicFrame>
        <p:nvGraphicFramePr>
          <p:cNvPr id="3074" name="Object 33"/>
          <p:cNvGraphicFramePr>
            <a:graphicFrameLocks noChangeAspect="1"/>
          </p:cNvGraphicFramePr>
          <p:nvPr/>
        </p:nvGraphicFramePr>
        <p:xfrm>
          <a:off x="5181600" y="3810000"/>
          <a:ext cx="3200400" cy="2754313"/>
        </p:xfrm>
        <a:graphic>
          <a:graphicData uri="http://schemas.openxmlformats.org/presentationml/2006/ole">
            <p:oleObj spid="_x0000_s4098" name="Bitmap Image" r:id="rId3" imgW="4390476" imgH="2838846" progId="Paint.Picture">
              <p:embed/>
            </p:oleObj>
          </a:graphicData>
        </a:graphic>
      </p:graphicFrame>
      <p:pic>
        <p:nvPicPr>
          <p:cNvPr id="3077" name="Picture 34" descr="uveit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334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KP’S</a:t>
            </a:r>
          </a:p>
        </p:txBody>
      </p:sp>
      <p:sp>
        <p:nvSpPr>
          <p:cNvPr id="36867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Aggregates of inflammatory cells on the endothelial surface of the cornea</a:t>
            </a:r>
          </a:p>
          <a:p>
            <a:r>
              <a:rPr lang="en-US" sz="2400" smtClean="0">
                <a:solidFill>
                  <a:srgbClr val="990000"/>
                </a:solidFill>
              </a:rPr>
              <a:t>ARLT”S TRIANGLE</a:t>
            </a:r>
            <a:r>
              <a:rPr lang="en-US" sz="2400" smtClean="0"/>
              <a:t>	</a:t>
            </a:r>
          </a:p>
          <a:p>
            <a:pPr lvl="1"/>
            <a:r>
              <a:rPr lang="en-US" sz="2000" smtClean="0"/>
              <a:t>BASE DOWN TRIANGLE ON THE INF PART OF CORNEA</a:t>
            </a:r>
          </a:p>
          <a:p>
            <a:pPr lvl="1"/>
            <a:r>
              <a:rPr lang="en-US" sz="2000" smtClean="0"/>
              <a:t>CONVENCTION CURRENTS IN AQUEOUS,GRAVITATION OF PARTICLES.</a:t>
            </a:r>
          </a:p>
          <a:p>
            <a:pPr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  <p:pic>
        <p:nvPicPr>
          <p:cNvPr id="36868" name="Picture 16" descr="archive_2005_August_KPs-many-large-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09600"/>
            <a:ext cx="2362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E:\Ophthalmology\Toxo KP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814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r>
              <a:rPr lang="en-US" smtClean="0"/>
              <a:t>TYPE OF KP’S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1"/>
          </p:nvPr>
        </p:nvGraphicFramePr>
        <p:xfrm>
          <a:off x="533400" y="2414588"/>
          <a:ext cx="3048000" cy="1970087"/>
        </p:xfrm>
        <a:graphic>
          <a:graphicData uri="http://schemas.openxmlformats.org/presentationml/2006/ole">
            <p:oleObj spid="_x0000_s5122" name="Bitmap Image" r:id="rId3" imgW="4390476" imgH="2838846" progId="Paint.Picture">
              <p:embed/>
            </p:oleObj>
          </a:graphicData>
        </a:graphic>
      </p:graphicFrame>
      <p:pic>
        <p:nvPicPr>
          <p:cNvPr id="4100" name="Picture 4" descr="jb5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1371600"/>
            <a:ext cx="2819400" cy="2517775"/>
          </a:xfrm>
        </p:spPr>
      </p:pic>
      <p:pic>
        <p:nvPicPr>
          <p:cNvPr id="4101" name="Picture 5" descr="aeg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267200"/>
            <a:ext cx="2971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81000" y="5562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IN">
              <a:latin typeface="Verdana" pitchFamily="34" charset="0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81000" y="51054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white,smoothly round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419600" y="1295400"/>
            <a:ext cx="1676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990000"/>
                </a:solidFill>
              </a:rPr>
              <a:t>Mutton</a:t>
            </a:r>
            <a:r>
              <a:rPr lang="en-US" sz="3600"/>
              <a:t> </a:t>
            </a:r>
            <a:r>
              <a:rPr lang="en-US" sz="3600">
                <a:solidFill>
                  <a:srgbClr val="990000"/>
                </a:solidFill>
              </a:rPr>
              <a:t>fat-</a:t>
            </a:r>
            <a:r>
              <a:rPr lang="en-US" sz="3600"/>
              <a:t>larger, greasy</a:t>
            </a:r>
            <a:r>
              <a:rPr lang="en-US" sz="2400"/>
              <a:t> 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7391400" y="5029200"/>
            <a:ext cx="1752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</a:rPr>
              <a:t>old-</a:t>
            </a:r>
            <a:r>
              <a:rPr lang="en-US" sz="2400"/>
              <a:t>pigmented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0" y="103188"/>
            <a:ext cx="8839200" cy="1314450"/>
          </a:xfrm>
        </p:spPr>
        <p:txBody>
          <a:bodyPr/>
          <a:lstStyle/>
          <a:p>
            <a:r>
              <a:rPr lang="en-US" smtClean="0"/>
              <a:t>                                  </a:t>
            </a:r>
            <a:r>
              <a:rPr lang="en-US" sz="3600" smtClean="0">
                <a:solidFill>
                  <a:srgbClr val="990000"/>
                </a:solidFill>
              </a:rPr>
              <a:t>Anterior chamber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524000"/>
            <a:ext cx="5486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FLARE	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Breakdown </a:t>
            </a:r>
            <a:r>
              <a:rPr lang="en-US" dirty="0" smtClean="0">
                <a:solidFill>
                  <a:srgbClr val="990000"/>
                </a:solidFill>
              </a:rPr>
              <a:t>of blood aqueous barrier 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Protein </a:t>
            </a:r>
            <a:r>
              <a:rPr lang="en-US" dirty="0" smtClean="0">
                <a:solidFill>
                  <a:srgbClr val="990000"/>
                </a:solidFill>
              </a:rPr>
              <a:t>transudation from the iris &amp; </a:t>
            </a:r>
            <a:r>
              <a:rPr lang="en-US" dirty="0" err="1" smtClean="0">
                <a:solidFill>
                  <a:srgbClr val="990000"/>
                </a:solidFill>
              </a:rPr>
              <a:t>ciliary</a:t>
            </a:r>
            <a:r>
              <a:rPr lang="en-US" dirty="0" smtClean="0">
                <a:solidFill>
                  <a:srgbClr val="990000"/>
                </a:solidFill>
              </a:rPr>
              <a:t> vessels produce opalescence of the aqueous .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Slit </a:t>
            </a:r>
            <a:r>
              <a:rPr lang="en-US" dirty="0" smtClean="0">
                <a:solidFill>
                  <a:srgbClr val="990000"/>
                </a:solidFill>
              </a:rPr>
              <a:t>beam (1mm x 1mm) with maximum intensity is  obliquely aimed across the anterior chamber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990000"/>
                </a:solidFill>
              </a:rPr>
              <a:t>  </a:t>
            </a:r>
          </a:p>
        </p:txBody>
      </p:sp>
      <p:pic>
        <p:nvPicPr>
          <p:cNvPr id="37892" name="Picture 4" descr="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9045" t="2258" r="9547"/>
          <a:stretch>
            <a:fillRect/>
          </a:stretch>
        </p:blipFill>
        <p:spPr bwMode="auto">
          <a:xfrm>
            <a:off x="5943600" y="16764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5486400" cy="990600"/>
          </a:xfrm>
        </p:spPr>
        <p:txBody>
          <a:bodyPr/>
          <a:lstStyle/>
          <a:p>
            <a:r>
              <a:rPr lang="en-US" sz="5900" smtClean="0">
                <a:latin typeface="Times New Roman" pitchFamily="18" charset="0"/>
              </a:rPr>
              <a:t>What is Uvea?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438400"/>
            <a:ext cx="31242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Literally</a:t>
            </a:r>
          </a:p>
        </p:txBody>
      </p:sp>
      <p:pic>
        <p:nvPicPr>
          <p:cNvPr id="16388" name="Picture 4" descr="One%20Grapes%20Votive%20IMG02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00400"/>
            <a:ext cx="3048000" cy="282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4625" cy="1143000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</a:rPr>
              <a:t>The SUN Working Group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Grading Scheme  for Anterior Chamber Flare  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ph type="tbl" idx="1"/>
          </p:nvPr>
        </p:nvGraphicFramePr>
        <p:xfrm>
          <a:off x="914400" y="2286000"/>
          <a:ext cx="7772400" cy="4059936"/>
        </p:xfrm>
        <a:graphic>
          <a:graphicData uri="http://schemas.openxmlformats.org/drawingml/2006/table">
            <a:tbl>
              <a:tblPr/>
              <a:tblGrid>
                <a:gridCol w="3124200"/>
                <a:gridCol w="46482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1+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Faint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2+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(iris &amp;lens details clear)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3+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(iris &amp;lens details hazy)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4+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Intense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(fibrin or plastic aqueous)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600200" y="17526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CC00"/>
                </a:solidFill>
              </a:rPr>
              <a:t>Grade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410200" y="16002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IN" sz="36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5851525" y="1644650"/>
            <a:ext cx="245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IN" sz="3600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 </a:t>
            </a:r>
            <a:r>
              <a:rPr lang="en-US" sz="2400">
                <a:solidFill>
                  <a:srgbClr val="FFCC00"/>
                </a:solidFill>
              </a:rPr>
              <a:t>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Anterior chamber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524000"/>
            <a:ext cx="6324600" cy="4456113"/>
          </a:xfrm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</a:rPr>
              <a:t>CELLS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Collection </a:t>
            </a:r>
            <a:r>
              <a:rPr lang="en-US" dirty="0" smtClean="0">
                <a:solidFill>
                  <a:srgbClr val="990000"/>
                </a:solidFill>
              </a:rPr>
              <a:t>of floating inflammatory cells in the anterior chamber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Primarily lymphocytes &amp; also </a:t>
            </a:r>
            <a:r>
              <a:rPr lang="en-US" dirty="0" err="1" smtClean="0">
                <a:solidFill>
                  <a:srgbClr val="990000"/>
                </a:solidFill>
              </a:rPr>
              <a:t>neutrophils</a:t>
            </a:r>
            <a:endParaRPr lang="en-US" dirty="0" smtClean="0">
              <a:solidFill>
                <a:srgbClr val="990000"/>
              </a:solidFill>
            </a:endParaRP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Indicates active inflammation.</a:t>
            </a:r>
          </a:p>
          <a:p>
            <a:endParaRPr lang="en-US" sz="2800" dirty="0" smtClean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Kimura’s grading of AC cells :</a:t>
            </a:r>
            <a:endParaRPr lang="en-GB" smtClean="0">
              <a:latin typeface="Times New Roman" pitchFamily="18" charset="0"/>
            </a:endParaRP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1600200" y="2235200"/>
          <a:ext cx="6096000" cy="4013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Trace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0-4 cells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1+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5-10 cells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11-20 cells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3+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21-50 cells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4+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50 cells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</a:rPr>
              <a:t>The SUN Working Group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Grading Scheme for Anterior Chamber cells</a:t>
            </a:r>
          </a:p>
        </p:txBody>
      </p:sp>
      <p:graphicFrame>
        <p:nvGraphicFramePr>
          <p:cNvPr id="8806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25146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&lt;1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0.5+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1+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6-15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2+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16-25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3+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26-50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4+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&gt;50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889125" y="14922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IN" sz="360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295400" y="2041525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solidFill>
                  <a:srgbClr val="FFCC00"/>
                </a:solidFill>
              </a:rPr>
              <a:t>Grade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5486400" y="1828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IN" sz="360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4343400" y="2041525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CC00"/>
                </a:solidFill>
              </a:rPr>
              <a:t>Cells in Field (1mm by 1mm slit beam)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5334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                           Hypopyon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456113" cy="4495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smtClean="0">
                <a:latin typeface="Times New Roman" pitchFamily="18" charset="0"/>
              </a:rPr>
              <a:t>Collection of inflammatory cells that settle down in the anterior chamber.</a:t>
            </a:r>
          </a:p>
          <a:p>
            <a:pPr lvl="1">
              <a:lnSpc>
                <a:spcPct val="130000"/>
              </a:lnSpc>
            </a:pPr>
            <a:r>
              <a:rPr lang="en-US" sz="2000" smtClean="0">
                <a:latin typeface="Times New Roman" pitchFamily="18" charset="0"/>
              </a:rPr>
              <a:t> Ankylosing spondylitis</a:t>
            </a:r>
          </a:p>
          <a:p>
            <a:pPr lvl="1">
              <a:lnSpc>
                <a:spcPct val="130000"/>
              </a:lnSpc>
            </a:pPr>
            <a:r>
              <a:rPr lang="en-US" sz="2000" smtClean="0">
                <a:latin typeface="Times New Roman" pitchFamily="18" charset="0"/>
              </a:rPr>
              <a:t>Behcet’s disease</a:t>
            </a:r>
          </a:p>
          <a:p>
            <a:pPr lvl="1">
              <a:lnSpc>
                <a:spcPct val="130000"/>
              </a:lnSpc>
            </a:pPr>
            <a:r>
              <a:rPr lang="en-US" sz="2000" smtClean="0">
                <a:latin typeface="Times New Roman" pitchFamily="18" charset="0"/>
              </a:rPr>
              <a:t>Infection</a:t>
            </a:r>
          </a:p>
          <a:p>
            <a:pPr lvl="1">
              <a:lnSpc>
                <a:spcPct val="130000"/>
              </a:lnSpc>
            </a:pPr>
            <a:r>
              <a:rPr lang="en-US" sz="2000" smtClean="0">
                <a:latin typeface="Times New Roman" pitchFamily="18" charset="0"/>
              </a:rPr>
              <a:t>Lens induced uveitis</a:t>
            </a:r>
          </a:p>
          <a:p>
            <a:pPr lvl="1">
              <a:lnSpc>
                <a:spcPct val="130000"/>
              </a:lnSpc>
            </a:pPr>
            <a:r>
              <a:rPr lang="en-US" sz="2000" smtClean="0">
                <a:latin typeface="Times New Roman" pitchFamily="18" charset="0"/>
              </a:rPr>
              <a:t>Malignancy</a:t>
            </a:r>
          </a:p>
        </p:txBody>
      </p:sp>
      <p:pic>
        <p:nvPicPr>
          <p:cNvPr id="41988" name="Picture 33" descr="uveiti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384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3054350" cy="1314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solidFill>
                  <a:srgbClr val="990000"/>
                </a:solidFill>
                <a:latin typeface="Times New Roman" pitchFamily="18" charset="0"/>
              </a:rPr>
              <a:t>                    </a:t>
            </a:r>
            <a:r>
              <a:rPr err="1" smtClean="0">
                <a:solidFill>
                  <a:srgbClr val="990000"/>
                </a:solidFill>
                <a:latin typeface="Times New Roman" pitchFamily="18" charset="0"/>
              </a:rPr>
              <a:t>Hyphaema</a:t>
            </a:r>
            <a:endParaRPr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latin typeface="Times New Roman" pitchFamily="18" charset="0"/>
              </a:rPr>
              <a:t>Collection of RBCs that settle down in the anterior chamber.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Viral uveitis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Trauma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Malignancies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Fuchs Heterochromic 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smtClean="0">
                <a:latin typeface="Times New Roman" pitchFamily="18" charset="0"/>
              </a:rPr>
              <a:t>        iridocylitis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Chronic uveitis with rubeosis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Any severe uveitis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smtClean="0">
              <a:latin typeface="Times New Roman" pitchFamily="18" charset="0"/>
            </a:endParaRPr>
          </a:p>
        </p:txBody>
      </p:sp>
      <p:pic>
        <p:nvPicPr>
          <p:cNvPr id="43012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908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3188"/>
            <a:ext cx="1676400" cy="1314450"/>
          </a:xfrm>
        </p:spPr>
        <p:txBody>
          <a:bodyPr/>
          <a:lstStyle/>
          <a:p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Iris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8768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smtClean="0">
              <a:latin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Posterior synechiae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adhesions between iris &amp; lens capsule.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Inflammatory mediators produce fibrin deposits &amp; fibroblast proliferation.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Indicates chronic or recurrent inflammation.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Most are located at the pupillary border.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mtClean="0">
              <a:latin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smtClean="0">
              <a:latin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smtClean="0">
              <a:latin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smtClean="0">
              <a:latin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smtClean="0">
              <a:latin typeface="Times New Roman" pitchFamily="18" charset="0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5867400" y="2362200"/>
          <a:ext cx="3048000" cy="3581400"/>
        </p:xfrm>
        <a:graphic>
          <a:graphicData uri="http://schemas.openxmlformats.org/presentationml/2006/ole">
            <p:oleObj spid="_x0000_s7170" name="Bitmap Image" r:id="rId3" imgW="4172532" imgH="274285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0" y="103188"/>
            <a:ext cx="7543800" cy="1314450"/>
          </a:xfrm>
        </p:spPr>
        <p:txBody>
          <a:bodyPr/>
          <a:lstStyle/>
          <a:p>
            <a:r>
              <a:rPr lang="en-US" sz="3600" smtClean="0">
                <a:solidFill>
                  <a:srgbClr val="990000"/>
                </a:solidFill>
              </a:rPr>
              <a:t>                      Festooned pupil</a:t>
            </a:r>
          </a:p>
        </p:txBody>
      </p:sp>
      <p:pic>
        <p:nvPicPr>
          <p:cNvPr id="44035" name="Picture 4" descr="redeye2_03042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733800"/>
            <a:ext cx="2944812" cy="2616027"/>
          </a:xfrm>
        </p:spPr>
      </p:pic>
      <p:sp>
        <p:nvSpPr>
          <p:cNvPr id="4403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676400" y="1524000"/>
            <a:ext cx="5105400" cy="2133600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Multiple posterior </a:t>
            </a:r>
            <a:r>
              <a:rPr lang="en-US" dirty="0" err="1" smtClean="0"/>
              <a:t>synechiae</a:t>
            </a:r>
            <a:r>
              <a:rPr lang="en-US" dirty="0" smtClean="0"/>
              <a:t> with the application of </a:t>
            </a:r>
            <a:r>
              <a:rPr lang="en-US" dirty="0" err="1" smtClean="0"/>
              <a:t>mydriatics</a:t>
            </a:r>
            <a:r>
              <a:rPr lang="en-US" dirty="0" smtClean="0"/>
              <a:t> causes the intervening normal circle of the pupil to dilate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343400" cy="491331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rgbClr val="990000"/>
                </a:solidFill>
              </a:rPr>
              <a:t>  Iris nodules </a:t>
            </a:r>
            <a:endParaRPr lang="en-US" b="1" smtClean="0"/>
          </a:p>
          <a:p>
            <a:pPr>
              <a:buFontTx/>
              <a:buNone/>
            </a:pPr>
            <a:endParaRPr lang="en-US" b="1" smtClean="0"/>
          </a:p>
          <a:p>
            <a:pPr lvl="1"/>
            <a:r>
              <a:rPr lang="en-US" smtClean="0"/>
              <a:t>Accumulation of inflammatory cells on the iris surface.</a:t>
            </a:r>
          </a:p>
          <a:p>
            <a:pPr lvl="1"/>
            <a:r>
              <a:rPr lang="en-US" smtClean="0">
                <a:solidFill>
                  <a:srgbClr val="990000"/>
                </a:solidFill>
              </a:rPr>
              <a:t>Koeppe’s nodule –</a:t>
            </a:r>
            <a:r>
              <a:rPr lang="en-US" smtClean="0"/>
              <a:t> pupillary border.</a:t>
            </a:r>
          </a:p>
          <a:p>
            <a:pPr lvl="1"/>
            <a:r>
              <a:rPr lang="en-US" smtClean="0">
                <a:solidFill>
                  <a:srgbClr val="990000"/>
                </a:solidFill>
              </a:rPr>
              <a:t>Busacca’s nodule –</a:t>
            </a:r>
            <a:r>
              <a:rPr lang="en-US" smtClean="0"/>
              <a:t> iris surface.</a:t>
            </a:r>
          </a:p>
          <a:p>
            <a:pPr lvl="1"/>
            <a:r>
              <a:rPr lang="en-US" smtClean="0">
                <a:solidFill>
                  <a:srgbClr val="990000"/>
                </a:solidFill>
              </a:rPr>
              <a:t>Berlin’s nodule -</a:t>
            </a:r>
            <a:r>
              <a:rPr lang="en-US" smtClean="0"/>
              <a:t> angle</a:t>
            </a:r>
          </a:p>
        </p:txBody>
      </p:sp>
      <p:pic>
        <p:nvPicPr>
          <p:cNvPr id="45059" name="Picture 6" descr="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685800"/>
            <a:ext cx="2895600" cy="2438400"/>
          </a:xfrm>
          <a:noFill/>
        </p:spPr>
      </p:pic>
      <p:pic>
        <p:nvPicPr>
          <p:cNvPr id="45060" name="Picture 7" descr="vk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29718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715000" cy="6096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990000"/>
                </a:solidFill>
              </a:rPr>
              <a:t>Seclusio</a:t>
            </a:r>
            <a:r>
              <a:rPr lang="en-US" sz="3200" dirty="0" smtClean="0">
                <a:solidFill>
                  <a:srgbClr val="990000"/>
                </a:solidFill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</a:rPr>
              <a:t>pupillae</a:t>
            </a:r>
            <a:endParaRPr lang="en-US" sz="3200" dirty="0" smtClean="0">
              <a:solidFill>
                <a:srgbClr val="990000"/>
              </a:solidFill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5486400" cy="5486400"/>
          </a:xfrm>
        </p:spPr>
        <p:txBody>
          <a:bodyPr/>
          <a:lstStyle/>
          <a:p>
            <a:pPr lvl="1"/>
            <a:r>
              <a:rPr lang="en-US" smtClean="0"/>
              <a:t> In severe cases of plastic  or recurrent iritis, whole pupillary margin is attached to the lens capsule.</a:t>
            </a:r>
          </a:p>
          <a:p>
            <a:pPr lvl="1"/>
            <a:r>
              <a:rPr lang="en-US" smtClean="0"/>
              <a:t> Aqueous collects behind the iris and iris bows forwards like a sail – </a:t>
            </a:r>
            <a:r>
              <a:rPr lang="en-US" smtClean="0">
                <a:solidFill>
                  <a:srgbClr val="990000"/>
                </a:solidFill>
              </a:rPr>
              <a:t>iris bombe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 Angle becomes obliterated  by adhesion of peripheral iris to posterior surface of the cornea – PAS.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6084" name="Picture 5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430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2743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2057400" y="5867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</a:rPr>
              <a:t>IOP raises</a:t>
            </a:r>
            <a:r>
              <a:rPr lang="en-US" sz="2400">
                <a:solidFill>
                  <a:srgbClr val="99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Anatomy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2895600" cy="247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9933"/>
                </a:solidFill>
                <a:latin typeface="Times New Roman" pitchFamily="18" charset="0"/>
              </a:rPr>
              <a:t>Iris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rgbClr val="FF9933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9900CC"/>
                </a:solidFill>
                <a:latin typeface="Times New Roman" pitchFamily="18" charset="0"/>
              </a:rPr>
              <a:t>Ciliary body</a:t>
            </a:r>
          </a:p>
          <a:p>
            <a:pPr>
              <a:lnSpc>
                <a:spcPct val="90000"/>
              </a:lnSpc>
            </a:pPr>
            <a:endParaRPr lang="en-US" sz="2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7C80"/>
                </a:solidFill>
                <a:latin typeface="Times New Roman" pitchFamily="18" charset="0"/>
              </a:rPr>
              <a:t>Choroid</a:t>
            </a:r>
          </a:p>
        </p:txBody>
      </p:sp>
      <p:pic>
        <p:nvPicPr>
          <p:cNvPr id="17412" name="Picture 4" descr="Drawing of the eye with uveal tract marked in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066800"/>
          </a:xfrm>
        </p:spPr>
        <p:txBody>
          <a:bodyPr/>
          <a:lstStyle/>
          <a:p>
            <a:r>
              <a:rPr lang="en-US" sz="3600" smtClean="0">
                <a:solidFill>
                  <a:srgbClr val="990000"/>
                </a:solidFill>
              </a:rPr>
              <a:t>Occlusio pupillae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343400" cy="4075113"/>
          </a:xfrm>
        </p:spPr>
        <p:txBody>
          <a:bodyPr/>
          <a:lstStyle/>
          <a:p>
            <a:pPr lvl="1">
              <a:buFontTx/>
              <a:buNone/>
            </a:pPr>
            <a:r>
              <a:rPr lang="en-US" smtClean="0"/>
              <a:t>     The extensive exudation organise across the pupillary area to form a film of opaque fibrous tissue – occlusio pupillae.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7108" name="Picture 7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676400"/>
            <a:ext cx="29718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563" y="122238"/>
            <a:ext cx="8802687" cy="12065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600200"/>
            <a:ext cx="4311650" cy="4378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LENS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Complicated cataract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800" dirty="0"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en-US" sz="2800" dirty="0">
              <a:latin typeface="+mn-lt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VITREOUS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Opacities – leucocytes, coagulated fibrin &amp;   	 exudates</a:t>
            </a:r>
          </a:p>
        </p:txBody>
      </p:sp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2"/>
          <a:srcRect t="6117"/>
          <a:stretch>
            <a:fillRect/>
          </a:stretch>
        </p:blipFill>
        <p:spPr bwMode="auto">
          <a:xfrm>
            <a:off x="4787900" y="1844675"/>
            <a:ext cx="3960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INTRA OCULAR PRESSURE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Raised due to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800" dirty="0">
                <a:cs typeface="Times New Roman" pitchFamily="18" charset="0"/>
              </a:rPr>
              <a:t>ACTIVE STAGE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cs typeface="Times New Roman" pitchFamily="18" charset="0"/>
              </a:rPr>
              <a:t>   Hypertensive </a:t>
            </a:r>
            <a:r>
              <a:rPr lang="en-US" sz="2800" dirty="0" err="1">
                <a:cs typeface="Times New Roman" pitchFamily="18" charset="0"/>
              </a:rPr>
              <a:t>iridocyclitis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800" dirty="0">
                <a:cs typeface="Times New Roman" pitchFamily="18" charset="0"/>
              </a:rPr>
              <a:t>LATER STAGE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cs typeface="Times New Roman" pitchFamily="18" charset="0"/>
              </a:rPr>
              <a:t>   Secondary glaucoma (</a:t>
            </a:r>
            <a:r>
              <a:rPr lang="en-US" sz="2800" dirty="0" err="1">
                <a:cs typeface="Times New Roman" pitchFamily="18" charset="0"/>
              </a:rPr>
              <a:t>pupillary</a:t>
            </a:r>
            <a:r>
              <a:rPr lang="en-US" sz="2800" dirty="0">
                <a:cs typeface="Times New Roman" pitchFamily="18" charset="0"/>
              </a:rPr>
              <a:t> block/PAS)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Reduced due to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cs typeface="Times New Roman" pitchFamily="18" charset="0"/>
              </a:rPr>
              <a:t>   Atrophy of </a:t>
            </a:r>
            <a:r>
              <a:rPr lang="en-US" sz="2800" dirty="0" err="1">
                <a:cs typeface="Times New Roman" pitchFamily="18" charset="0"/>
              </a:rPr>
              <a:t>ciliary</a:t>
            </a:r>
            <a:r>
              <a:rPr lang="en-US" sz="2800" dirty="0">
                <a:cs typeface="Times New Roman" pitchFamily="18" charset="0"/>
              </a:rPr>
              <a:t> body            </a:t>
            </a:r>
            <a:r>
              <a:rPr lang="en-US" sz="2800" dirty="0" err="1">
                <a:cs typeface="Times New Roman" pitchFamily="18" charset="0"/>
              </a:rPr>
              <a:t>Hypotony</a:t>
            </a:r>
            <a:endParaRPr lang="en-US" sz="2800" dirty="0">
              <a:cs typeface="Times New Roman" pitchFamily="18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800" dirty="0">
                <a:cs typeface="Times New Roman" pitchFamily="18" charset="0"/>
              </a:rPr>
              <a:t>   Phthisis </a:t>
            </a:r>
            <a:r>
              <a:rPr lang="en-US" sz="2800" dirty="0" err="1">
                <a:cs typeface="Times New Roman" pitchFamily="18" charset="0"/>
              </a:rPr>
              <a:t>bulbi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191000" y="4876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990000"/>
                </a:solidFill>
              </a:rPr>
              <a:t>SEQUELAE OF  CHRONIC ANTERIOR UVEITIS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1219200"/>
            <a:ext cx="4572000" cy="5410200"/>
          </a:xfrm>
        </p:spPr>
        <p:txBody>
          <a:bodyPr/>
          <a:lstStyle/>
          <a:p>
            <a:endParaRPr lang="en-US" smtClean="0"/>
          </a:p>
          <a:p>
            <a:pPr lvl="1"/>
            <a:r>
              <a:rPr lang="en-US" smtClean="0"/>
              <a:t>Band keratopathy</a:t>
            </a:r>
          </a:p>
          <a:p>
            <a:pPr lvl="1"/>
            <a:r>
              <a:rPr lang="en-US" smtClean="0"/>
              <a:t>Iris atrophic patches</a:t>
            </a:r>
          </a:p>
          <a:p>
            <a:pPr lvl="1"/>
            <a:r>
              <a:rPr lang="en-US" smtClean="0"/>
              <a:t>Miotic pupil</a:t>
            </a:r>
          </a:p>
          <a:p>
            <a:pPr lvl="1"/>
            <a:r>
              <a:rPr lang="en-US" smtClean="0"/>
              <a:t>Complicated cataract</a:t>
            </a:r>
          </a:p>
          <a:p>
            <a:pPr lvl="1"/>
            <a:r>
              <a:rPr lang="en-US" smtClean="0"/>
              <a:t>Cyclitic membrane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   Detachment of ciliary body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     </a:t>
            </a:r>
            <a:r>
              <a:rPr lang="en-US" smtClean="0">
                <a:solidFill>
                  <a:srgbClr val="990000"/>
                </a:solidFill>
              </a:rPr>
              <a:t>Pthisis bulbi</a:t>
            </a:r>
            <a:r>
              <a:rPr lang="en-US" smtClean="0"/>
              <a:t>.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209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230" name="Picture 7" descr="OM_August_A09_Fig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81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22098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4572000"/>
          </a:xfrm>
        </p:spPr>
        <p:txBody>
          <a:bodyPr/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acular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major cause of severe visual impairment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Cataract is common in chronic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uveitis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its treatment with corticosteroids.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486400" cy="1371600"/>
          </a:xfrm>
        </p:spPr>
        <p:txBody>
          <a:bodyPr/>
          <a:lstStyle/>
          <a:p>
            <a:r>
              <a:rPr lang="en-US" dirty="0" smtClean="0"/>
              <a:t>UVEITIS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2895600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cs typeface="Times New Roman" pitchFamily="18" charset="0"/>
              </a:rPr>
              <a:t>Uveitis</a:t>
            </a:r>
            <a:r>
              <a:rPr lang="en-GB" sz="2800" dirty="0" smtClean="0">
                <a:cs typeface="Times New Roman" pitchFamily="18" charset="0"/>
              </a:rPr>
              <a:t>, a term correctly used to describe inflammation of the </a:t>
            </a:r>
            <a:r>
              <a:rPr lang="en-GB" sz="2800" dirty="0" err="1" smtClean="0">
                <a:cs typeface="Times New Roman" pitchFamily="18" charset="0"/>
              </a:rPr>
              <a:t>uveal</a:t>
            </a:r>
            <a:r>
              <a:rPr lang="en-GB" sz="2800" dirty="0" smtClean="0">
                <a:cs typeface="Times New Roman" pitchFamily="18" charset="0"/>
              </a:rPr>
              <a:t> tract (iris, </a:t>
            </a:r>
            <a:r>
              <a:rPr lang="en-GB" sz="2800" dirty="0" err="1" smtClean="0">
                <a:cs typeface="Times New Roman" pitchFamily="18" charset="0"/>
              </a:rPr>
              <a:t>ciliary</a:t>
            </a:r>
            <a:r>
              <a:rPr lang="en-GB" sz="2800" dirty="0" smtClean="0">
                <a:cs typeface="Times New Roman" pitchFamily="18" charset="0"/>
              </a:rPr>
              <a:t> body, choroid) alone, in reality comprises a large group of diverse diseases affecting not only the </a:t>
            </a:r>
            <a:r>
              <a:rPr lang="en-GB" sz="2800" dirty="0" err="1" smtClean="0">
                <a:cs typeface="Times New Roman" pitchFamily="18" charset="0"/>
              </a:rPr>
              <a:t>uvea</a:t>
            </a:r>
            <a:r>
              <a:rPr lang="en-GB" sz="2800" dirty="0" smtClean="0">
                <a:cs typeface="Times New Roman" pitchFamily="18" charset="0"/>
              </a:rPr>
              <a:t> but also the retina, optic nerve and vitreous.</a:t>
            </a:r>
          </a:p>
          <a:p>
            <a:endParaRPr lang="en-GB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7538"/>
            <a:ext cx="7794625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Classification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smtClean="0">
                <a:latin typeface="Times New Roman" pitchFamily="18" charset="0"/>
              </a:rPr>
              <a:t>IUSG classification</a:t>
            </a:r>
          </a:p>
          <a:p>
            <a:pPr>
              <a:lnSpc>
                <a:spcPct val="220000"/>
              </a:lnSpc>
            </a:pPr>
            <a:r>
              <a:rPr lang="en-US" smtClean="0">
                <a:latin typeface="Times New Roman" pitchFamily="18" charset="0"/>
              </a:rPr>
              <a:t>SUN group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CLASSIFICATION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CLINICAL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latin typeface="Times New Roman" pitchFamily="18" charset="0"/>
              </a:rPr>
              <a:t>Acute / Chronic / Recurrent </a:t>
            </a:r>
          </a:p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ANATOMICAL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latin typeface="Times New Roman" pitchFamily="18" charset="0"/>
              </a:rPr>
              <a:t>Anterior / Intermediate/ Posterior/ Panuveitis</a:t>
            </a:r>
          </a:p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MORPHOLOGICAL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latin typeface="Times New Roman" pitchFamily="18" charset="0"/>
              </a:rPr>
              <a:t>Granulomatous / Non-granulomatous</a:t>
            </a:r>
          </a:p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AETIOLOGICAL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28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>
                <a:latin typeface="Times New Roman" pitchFamily="18" charset="0"/>
              </a:rPr>
              <a:t>Aetiological classification</a:t>
            </a:r>
            <a:br>
              <a:rPr>
                <a:latin typeface="Times New Roman" pitchFamily="18" charset="0"/>
              </a:rPr>
            </a:br>
            <a:r>
              <a:rPr>
                <a:latin typeface="Times New Roman" pitchFamily="18" charset="0"/>
              </a:rPr>
              <a:t>(IUSG)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Traumatic </a:t>
            </a:r>
          </a:p>
          <a:p>
            <a:pPr lvl="1">
              <a:lnSpc>
                <a:spcPct val="130000"/>
              </a:lnSpc>
            </a:pPr>
            <a:r>
              <a:rPr lang="en-US" smtClean="0">
                <a:latin typeface="Times New Roman" pitchFamily="18" charset="0"/>
              </a:rPr>
              <a:t>Surgical  - IOL related uveitis</a:t>
            </a:r>
          </a:p>
          <a:p>
            <a:pPr lvl="1">
              <a:lnSpc>
                <a:spcPct val="130000"/>
              </a:lnSpc>
            </a:pPr>
            <a:r>
              <a:rPr lang="en-US" smtClean="0">
                <a:latin typeface="Times New Roman" pitchFamily="18" charset="0"/>
              </a:rPr>
              <a:t>Non surgical 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Toxic</a:t>
            </a:r>
          </a:p>
          <a:p>
            <a:pPr lvl="1">
              <a:lnSpc>
                <a:spcPct val="130000"/>
              </a:lnSpc>
            </a:pPr>
            <a:r>
              <a:rPr lang="en-US" smtClean="0">
                <a:latin typeface="Times New Roman" pitchFamily="18" charset="0"/>
              </a:rPr>
              <a:t>Chemical</a:t>
            </a:r>
          </a:p>
          <a:p>
            <a:pPr lvl="1">
              <a:lnSpc>
                <a:spcPct val="130000"/>
              </a:lnSpc>
            </a:pPr>
            <a:r>
              <a:rPr lang="en-US" smtClean="0">
                <a:latin typeface="Times New Roman" pitchFamily="18" charset="0"/>
              </a:rPr>
              <a:t>Drug induced - rifabutin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990000"/>
                </a:solidFill>
                <a:latin typeface="Times New Roman" pitchFamily="18" charset="0"/>
              </a:rPr>
              <a:t>Masquerade syndrome</a:t>
            </a:r>
          </a:p>
          <a:p>
            <a:pPr>
              <a:lnSpc>
                <a:spcPct val="130000"/>
              </a:lnSpc>
            </a:pPr>
            <a:endParaRPr lang="en-US" sz="28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>
                <a:latin typeface="Times New Roman" pitchFamily="18" charset="0"/>
              </a:rPr>
              <a:t>Aetiological classification</a:t>
            </a:r>
            <a:br>
              <a:rPr>
                <a:latin typeface="Times New Roman" pitchFamily="18" charset="0"/>
              </a:rPr>
            </a:br>
            <a:r>
              <a:rPr>
                <a:latin typeface="Times New Roman" pitchFamily="18" charset="0"/>
              </a:rPr>
              <a:t>(IUSG)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77200" cy="4191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>
                <a:solidFill>
                  <a:srgbClr val="990000"/>
                </a:solidFill>
                <a:latin typeface="Times New Roman" pitchFamily="18" charset="0"/>
              </a:rPr>
              <a:t>Infectious 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Bacterial, fungal, viral, protozoal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>
                <a:solidFill>
                  <a:srgbClr val="990000"/>
                </a:solidFill>
                <a:latin typeface="Times New Roman" pitchFamily="18" charset="0"/>
              </a:rPr>
              <a:t>Non Infectious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Known systemic association - VKH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Times New Roman" pitchFamily="18" charset="0"/>
              </a:rPr>
              <a:t>Not known systemic association -  Serpiginous  	                                                           choroiditis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173163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4000">
                <a:solidFill>
                  <a:schemeClr val="tx2"/>
                </a:solidFill>
              </a:rPr>
              <a:t>Non granulomatous vs Granulomatous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10200" y="411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Onset - insidious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Course - chronic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Injection - 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Pain - 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Iris nodules - 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KP's - mutton fat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en-US" sz="2000">
                <a:cs typeface="Times New Roman" pitchFamily="18" charset="0"/>
              </a:rPr>
              <a:t>Posterior segment - commonly involved</a:t>
            </a:r>
            <a:endParaRPr kumimoji="1" lang="en-US" sz="200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41148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Onset - well defined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Course - acute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Injection - +++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Pain - +++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KP's - fine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Iris nodules - absent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Posterior segment - rarely involved</a:t>
            </a:r>
          </a:p>
        </p:txBody>
      </p:sp>
      <p:pic>
        <p:nvPicPr>
          <p:cNvPr id="1030" name="Picture 5" descr="Sarcoid 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429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35"/>
          <p:cNvGraphicFramePr>
            <a:graphicFrameLocks noChangeAspect="1"/>
          </p:cNvGraphicFramePr>
          <p:nvPr/>
        </p:nvGraphicFramePr>
        <p:xfrm>
          <a:off x="762000" y="1284288"/>
          <a:ext cx="3429000" cy="2754312"/>
        </p:xfrm>
        <a:graphic>
          <a:graphicData uri="http://schemas.openxmlformats.org/presentationml/2006/ole">
            <p:oleObj spid="_x0000_s2050" name="Bitmap Image" r:id="rId4" imgW="4390476" imgH="283884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822</Words>
  <Application>Microsoft Office PowerPoint</Application>
  <PresentationFormat>On-screen Show (4:3)</PresentationFormat>
  <Paragraphs>245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Bitmap Image</vt:lpstr>
      <vt:lpstr>Microsoft PowerPoint Slide</vt:lpstr>
      <vt:lpstr>CLINICAL FEATURES OF IRIDOCYCLITIS </vt:lpstr>
      <vt:lpstr>What is Uvea?</vt:lpstr>
      <vt:lpstr>Anatomy</vt:lpstr>
      <vt:lpstr>UVEITIS</vt:lpstr>
      <vt:lpstr>Classification </vt:lpstr>
      <vt:lpstr>CLASSIFICATION</vt:lpstr>
      <vt:lpstr>Aetiological classification (IUSG)</vt:lpstr>
      <vt:lpstr>Aetiological classification (IUSG)</vt:lpstr>
      <vt:lpstr>Slide 9</vt:lpstr>
      <vt:lpstr>Slide 10</vt:lpstr>
      <vt:lpstr>The SUN Working Group  Anatomic Classification of Uveitis</vt:lpstr>
      <vt:lpstr>The SUN Working Group  Descriptors of Uveitis</vt:lpstr>
      <vt:lpstr>The SUN Working Group  Descriptors of Uveitis</vt:lpstr>
      <vt:lpstr>Acute non granulomatous anterior uveitis due to collagen disease</vt:lpstr>
      <vt:lpstr>Symptoms of Anterior uveitis </vt:lpstr>
      <vt:lpstr>Signs of anterior uveitis</vt:lpstr>
      <vt:lpstr>KP’S</vt:lpstr>
      <vt:lpstr>TYPE OF KP’S</vt:lpstr>
      <vt:lpstr>                                  Anterior chamber</vt:lpstr>
      <vt:lpstr>The SUN Working Group  Grading Scheme  for Anterior Chamber Flare  </vt:lpstr>
      <vt:lpstr>Anterior chamber</vt:lpstr>
      <vt:lpstr>Kimura’s grading of AC cells :</vt:lpstr>
      <vt:lpstr>The SUN Working Group  Grading Scheme for Anterior Chamber cells</vt:lpstr>
      <vt:lpstr>                           Hypopyon</vt:lpstr>
      <vt:lpstr>                    Hyphaema</vt:lpstr>
      <vt:lpstr>Iris </vt:lpstr>
      <vt:lpstr>                      Festooned pupil</vt:lpstr>
      <vt:lpstr>Slide 28</vt:lpstr>
      <vt:lpstr>Seclusio pupillae</vt:lpstr>
      <vt:lpstr>Occlusio pupillae</vt:lpstr>
      <vt:lpstr>Slide 31</vt:lpstr>
      <vt:lpstr>Slide 32</vt:lpstr>
      <vt:lpstr>SEQUELAE OF  CHRONIC ANTERIOR UVEITIS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FEATURES OF IRIDOCYCLITIS </dc:title>
  <dc:creator>VIVEKANAND U</dc:creator>
  <cp:lastModifiedBy>ultimate</cp:lastModifiedBy>
  <cp:revision>4</cp:revision>
  <dcterms:created xsi:type="dcterms:W3CDTF">2006-08-16T00:00:00Z</dcterms:created>
  <dcterms:modified xsi:type="dcterms:W3CDTF">2020-06-02T12:03:04Z</dcterms:modified>
</cp:coreProperties>
</file>